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0" r:id="rId3"/>
    <p:sldId id="280" r:id="rId4"/>
    <p:sldId id="278" r:id="rId5"/>
    <p:sldId id="284" r:id="rId6"/>
    <p:sldId id="257" r:id="rId7"/>
    <p:sldId id="281" r:id="rId8"/>
    <p:sldId id="282" r:id="rId9"/>
    <p:sldId id="285" r:id="rId10"/>
    <p:sldId id="286" r:id="rId11"/>
    <p:sldId id="287" r:id="rId12"/>
    <p:sldId id="289" r:id="rId13"/>
    <p:sldId id="290" r:id="rId14"/>
    <p:sldId id="291" r:id="rId15"/>
    <p:sldId id="288" r:id="rId16"/>
    <p:sldId id="28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92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21" r:id="rId44"/>
    <p:sldId id="322" r:id="rId45"/>
    <p:sldId id="318" r:id="rId46"/>
    <p:sldId id="276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4" autoAdjust="0"/>
    <p:restoredTop sz="81924" autoAdjust="0"/>
  </p:normalViewPr>
  <p:slideViewPr>
    <p:cSldViewPr snapToGrid="0" showGuides="1">
      <p:cViewPr varScale="1">
        <p:scale>
          <a:sx n="111" d="100"/>
          <a:sy n="111" d="100"/>
        </p:scale>
        <p:origin x="1097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4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48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3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10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comes,</a:t>
            </a:r>
            <a:r>
              <a:rPr lang="en-GB" baseline="0" dirty="0" smtClean="0"/>
              <a:t> data oriented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36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around</a:t>
            </a:r>
            <a:r>
              <a:rPr lang="es-MX" dirty="0" smtClean="0"/>
              <a:t> data, </a:t>
            </a:r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17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4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15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59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996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16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298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8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11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089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08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07/05/2018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code</a:t>
            </a:r>
            <a:r>
              <a:rPr lang="es-MX" dirty="0" smtClean="0"/>
              <a:t> </a:t>
            </a:r>
            <a:r>
              <a:rPr lang="es-MX" dirty="0" err="1" smtClean="0"/>
              <a:t>today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6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 like it like this</a:t>
            </a:r>
            <a:r>
              <a:rPr lang="es-MX" sz="3600" dirty="0" smtClean="0"/>
              <a:t>, </a:t>
            </a:r>
            <a:r>
              <a:rPr lang="es-MX" sz="3600" dirty="0" err="1" smtClean="0"/>
              <a:t>what’s</a:t>
            </a:r>
            <a:r>
              <a:rPr lang="es-MX" sz="3600" dirty="0" smtClean="0"/>
              <a:t> </a:t>
            </a:r>
            <a:r>
              <a:rPr lang="es-MX" sz="3600" dirty="0" err="1" smtClean="0"/>
              <a:t>wrong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But you are modeling the real world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problem</a:t>
            </a:r>
            <a:r>
              <a:rPr lang="es-MX" sz="3600" dirty="0" smtClean="0"/>
              <a:t> </a:t>
            </a:r>
            <a:r>
              <a:rPr lang="es-MX" sz="3600" dirty="0" err="1" smtClean="0"/>
              <a:t>is</a:t>
            </a:r>
            <a:r>
              <a:rPr lang="es-MX" sz="3600" dirty="0" smtClean="0"/>
              <a:t> </a:t>
            </a:r>
            <a:r>
              <a:rPr lang="es-MX" sz="3600" dirty="0" err="1" smtClean="0"/>
              <a:t>that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70C0"/>
                </a:solidFill>
              </a:rPr>
              <a:t>data </a:t>
            </a:r>
            <a:r>
              <a:rPr lang="es-MX" sz="3600" dirty="0" err="1" smtClean="0">
                <a:solidFill>
                  <a:srgbClr val="0070C0"/>
                </a:solidFill>
              </a:rPr>
              <a:t>is</a:t>
            </a:r>
            <a:r>
              <a:rPr lang="es-MX" sz="3600" dirty="0" smtClean="0">
                <a:solidFill>
                  <a:srgbClr val="0070C0"/>
                </a:solidFill>
              </a:rPr>
              <a:t> </a:t>
            </a:r>
            <a:r>
              <a:rPr lang="es-MX" sz="3600" dirty="0" err="1" smtClean="0">
                <a:solidFill>
                  <a:srgbClr val="0070C0"/>
                </a:solidFill>
              </a:rPr>
              <a:t>everywhere</a:t>
            </a:r>
            <a:r>
              <a:rPr lang="es-MX" sz="3600" dirty="0" smtClean="0">
                <a:solidFill>
                  <a:srgbClr val="0070C0"/>
                </a:solidFill>
              </a:rPr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300386"/>
            <a:ext cx="4174064" cy="835240"/>
          </a:xfrm>
        </p:spPr>
        <p:txBody>
          <a:bodyPr/>
          <a:lstStyle/>
          <a:p>
            <a:r>
              <a:rPr lang="es-MX" sz="3200" dirty="0" err="1" smtClean="0"/>
              <a:t>Instantiate</a:t>
            </a:r>
            <a:r>
              <a:rPr lang="es-MX" sz="3200" dirty="0" smtClean="0"/>
              <a:t>(</a:t>
            </a:r>
            <a:r>
              <a:rPr lang="es-MX" sz="3200" dirty="0" err="1" smtClean="0"/>
              <a:t>minion</a:t>
            </a:r>
            <a:r>
              <a:rPr lang="es-MX" sz="3200" dirty="0" smtClean="0"/>
              <a:t>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2671" y="1248697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860323" y="1361768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065" y="1873045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6" name="Rectangle 5"/>
          <p:cNvSpPr/>
          <p:nvPr/>
        </p:nvSpPr>
        <p:spPr>
          <a:xfrm>
            <a:off x="2384323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078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</p:spTree>
    <p:extLst>
      <p:ext uri="{BB962C8B-B14F-4D97-AF65-F5344CB8AC3E}">
        <p14:creationId xmlns:p14="http://schemas.microsoft.com/office/powerpoint/2010/main" val="40789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Can’t</a:t>
            </a:r>
            <a:r>
              <a:rPr lang="es-MX" sz="3600" dirty="0" smtClean="0"/>
              <a:t> </a:t>
            </a:r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fix</a:t>
            </a:r>
            <a:r>
              <a:rPr lang="es-MX" sz="3600" dirty="0" smtClean="0"/>
              <a:t> </a:t>
            </a:r>
            <a:r>
              <a:rPr lang="es-MX" sz="3600" dirty="0" err="1" smtClean="0"/>
              <a:t>it</a:t>
            </a:r>
            <a:r>
              <a:rPr lang="es-MX" sz="3600" dirty="0" smtClean="0"/>
              <a:t> </a:t>
            </a:r>
            <a:r>
              <a:rPr lang="es-MX" sz="3600" dirty="0" err="1" smtClean="0"/>
              <a:t>using</a:t>
            </a:r>
            <a:r>
              <a:rPr lang="es-MX" sz="3600" dirty="0" smtClean="0"/>
              <a:t> </a:t>
            </a:r>
            <a:r>
              <a:rPr lang="es-MX" sz="3600" dirty="0" err="1" smtClean="0"/>
              <a:t>arrays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5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2503" y="1582993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0155" y="1696064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897" y="2207341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4155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21910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503" y="479323"/>
            <a:ext cx="3008671" cy="5850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10813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28452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>
            <a:off x="1268361" y="834512"/>
            <a:ext cx="319549" cy="13728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2231922" y="834511"/>
            <a:ext cx="806246" cy="24224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>
            <a:off x="3195483" y="834510"/>
            <a:ext cx="4370440" cy="24224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also</a:t>
            </a:r>
            <a:r>
              <a:rPr lang="es-MX" sz="3600" dirty="0" smtClean="0"/>
              <a:t> </a:t>
            </a:r>
            <a:r>
              <a:rPr lang="es-MX" sz="3600" dirty="0" err="1" smtClean="0"/>
              <a:t>need</a:t>
            </a:r>
            <a:r>
              <a:rPr lang="es-MX" sz="3600" dirty="0" smtClean="0"/>
              <a:t> a </a:t>
            </a:r>
            <a:r>
              <a:rPr lang="es-MX" sz="3600" dirty="0" err="1" smtClean="0"/>
              <a:t>way</a:t>
            </a:r>
            <a:r>
              <a:rPr lang="es-MX" sz="3600" dirty="0" smtClean="0"/>
              <a:t> to </a:t>
            </a:r>
            <a:r>
              <a:rPr lang="es-MX" sz="3600" dirty="0" err="1" smtClean="0"/>
              <a:t>access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B0F0"/>
                </a:solidFill>
              </a:rPr>
              <a:t>data in </a:t>
            </a:r>
            <a:r>
              <a:rPr lang="es-MX" sz="3600" dirty="0" err="1" smtClean="0">
                <a:solidFill>
                  <a:srgbClr val="00B0F0"/>
                </a:solidFill>
              </a:rPr>
              <a:t>an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ordered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way</a:t>
            </a:r>
            <a:r>
              <a:rPr lang="es-MX" sz="3600" dirty="0" smtClean="0">
                <a:solidFill>
                  <a:srgbClr val="00B0F0"/>
                </a:solidFill>
              </a:rPr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6" y="1612992"/>
            <a:ext cx="3692284" cy="1552995"/>
          </a:xfrm>
        </p:spPr>
        <p:txBody>
          <a:bodyPr/>
          <a:lstStyle/>
          <a:p>
            <a:pPr algn="l"/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&lt;Position&gt;</a:t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smtClean="0">
                <a:latin typeface="Consolas" panose="020B0609020204030204" pitchFamily="49" charset="0"/>
              </a:rPr>
              <a:t/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</a:t>
            </a:r>
            <a:r>
              <a:rPr lang="es-MX" sz="3600" b="0" dirty="0" err="1" smtClean="0">
                <a:latin typeface="Consolas" panose="020B0609020204030204" pitchFamily="49" charset="0"/>
              </a:rPr>
              <a:t>speed</a:t>
            </a:r>
            <a:r>
              <a:rPr lang="es-MX" sz="3600" b="0" dirty="0" smtClean="0">
                <a:latin typeface="Consolas" panose="020B0609020204030204" pitchFamily="49" charset="0"/>
              </a:rPr>
              <a:t>&gt;</a:t>
            </a:r>
            <a:endParaRPr lang="en-GB" sz="3600" b="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1782" y="1558413"/>
            <a:ext cx="4213120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Rectangle 3"/>
          <p:cNvSpPr/>
          <p:nvPr/>
        </p:nvSpPr>
        <p:spPr>
          <a:xfrm>
            <a:off x="4291780" y="2462980"/>
            <a:ext cx="4213119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98987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92877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5883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8889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801895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50490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DOD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77109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Data </a:t>
            </a:r>
            <a:r>
              <a:rPr lang="es-MX" dirty="0" err="1" smtClean="0"/>
              <a:t>Oriented</a:t>
            </a:r>
            <a:r>
              <a:rPr lang="es-MX" dirty="0" smtClean="0"/>
              <a:t> </a:t>
            </a:r>
            <a:r>
              <a:rPr lang="es-MX" dirty="0" err="1" smtClean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Design</a:t>
            </a:r>
            <a:r>
              <a:rPr lang="es-MX" sz="3600" dirty="0" smtClean="0"/>
              <a:t> </a:t>
            </a:r>
            <a:r>
              <a:rPr lang="es-MX" sz="3600" dirty="0" err="1" smtClean="0"/>
              <a:t>based</a:t>
            </a:r>
            <a:r>
              <a:rPr lang="es-MX" sz="3600" dirty="0" smtClean="0"/>
              <a:t> in </a:t>
            </a:r>
            <a:r>
              <a:rPr lang="es-MX" sz="3600" dirty="0" smtClean="0">
                <a:solidFill>
                  <a:srgbClr val="00B0F0"/>
                </a:solidFill>
              </a:rPr>
              <a:t>data</a:t>
            </a:r>
            <a:r>
              <a:rPr lang="es-MX" sz="3600" dirty="0" smtClean="0"/>
              <a:t>, </a:t>
            </a:r>
            <a:r>
              <a:rPr lang="es-MX" sz="3600" dirty="0" err="1" smtClean="0"/>
              <a:t>not</a:t>
            </a:r>
            <a:r>
              <a:rPr lang="es-MX" sz="3600" dirty="0" smtClean="0"/>
              <a:t> </a:t>
            </a:r>
            <a:r>
              <a:rPr lang="es-MX" sz="3600" dirty="0" err="1" smtClean="0"/>
              <a:t>the</a:t>
            </a:r>
            <a:r>
              <a:rPr lang="es-MX" sz="3600" dirty="0" smtClean="0"/>
              <a:t> real </a:t>
            </a:r>
            <a:r>
              <a:rPr lang="es-MX" sz="3600" dirty="0" err="1" smtClean="0"/>
              <a:t>world</a:t>
            </a:r>
            <a:r>
              <a:rPr lang="es-MX" sz="3600" dirty="0" smtClean="0"/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9743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67277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Index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06722" y="2502811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The</a:t>
            </a:r>
            <a:r>
              <a:rPr lang="es-MX" dirty="0" smtClean="0"/>
              <a:t> Data </a:t>
            </a:r>
            <a:r>
              <a:rPr lang="es-MX" dirty="0" err="1" smtClean="0"/>
              <a:t>Collections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328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transforms</a:t>
            </a:r>
            <a:r>
              <a:rPr lang="es-MX" dirty="0" smtClean="0"/>
              <a:t>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Vehicle</a:t>
            </a:r>
            <a:r>
              <a:rPr lang="es-MX" sz="3600" dirty="0" smtClean="0"/>
              <a:t> </a:t>
            </a:r>
            <a:r>
              <a:rPr lang="es-MX" sz="3600" dirty="0" err="1" smtClean="0"/>
              <a:t>Example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26" y="605186"/>
            <a:ext cx="1725561" cy="879486"/>
          </a:xfrm>
        </p:spPr>
        <p:txBody>
          <a:bodyPr/>
          <a:lstStyle/>
          <a:p>
            <a:r>
              <a:rPr lang="es-MX" sz="3600" dirty="0" err="1" smtClean="0"/>
              <a:t>Entity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1858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Component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19019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System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199" y="1597742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List&lt;Vector3&gt;</a:t>
            </a:r>
          </a:p>
          <a:p>
            <a:pPr algn="l"/>
            <a:r>
              <a:rPr lang="en-US" sz="2800" dirty="0" smtClean="0">
                <a:latin typeface="+mj-lt"/>
              </a:rPr>
              <a:t>(10, 30, 10)</a:t>
            </a:r>
          </a:p>
          <a:p>
            <a:pPr algn="l"/>
            <a:r>
              <a:rPr lang="en-US" sz="2800" dirty="0" smtClean="0">
                <a:latin typeface="+mj-lt"/>
              </a:rPr>
              <a:t>(50, 100, -2)</a:t>
            </a:r>
          </a:p>
          <a:p>
            <a:pPr algn="l"/>
            <a:r>
              <a:rPr lang="en-US" sz="2800" dirty="0" smtClean="0">
                <a:latin typeface="+mj-lt"/>
              </a:rPr>
              <a:t>(5, 90, 20)</a:t>
            </a:r>
            <a:endParaRPr lang="en-GB" sz="2800" dirty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8425" y="1637071"/>
            <a:ext cx="1725561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smtClean="0">
                <a:latin typeface="+mj-lt"/>
              </a:rPr>
              <a:t>Car1</a:t>
            </a:r>
          </a:p>
          <a:p>
            <a:r>
              <a:rPr lang="es-MX" sz="3600" dirty="0" smtClean="0">
                <a:latin typeface="+mj-lt"/>
              </a:rPr>
              <a:t>Car2</a:t>
            </a:r>
          </a:p>
          <a:p>
            <a:r>
              <a:rPr lang="es-MX" sz="3600" dirty="0" smtClean="0">
                <a:latin typeface="+mj-lt"/>
              </a:rPr>
              <a:t>Car3</a:t>
            </a:r>
            <a:endParaRPr lang="en-GB" sz="36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4199" y="3270455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List&lt;float&gt;</a:t>
            </a:r>
          </a:p>
          <a:p>
            <a:pPr algn="l"/>
            <a:r>
              <a:rPr lang="en-US" sz="2800" dirty="0" smtClean="0">
                <a:latin typeface="+mj-lt"/>
              </a:rPr>
              <a:t>5.0f</a:t>
            </a:r>
          </a:p>
          <a:p>
            <a:pPr algn="l"/>
            <a:r>
              <a:rPr lang="en-US" sz="2800" dirty="0" smtClean="0">
                <a:latin typeface="+mj-lt"/>
              </a:rPr>
              <a:t>2.4f</a:t>
            </a:r>
          </a:p>
          <a:p>
            <a:pPr algn="l"/>
            <a:r>
              <a:rPr lang="en-US" sz="2800" dirty="0" smtClean="0">
                <a:latin typeface="+mj-lt"/>
              </a:rPr>
              <a:t>3.5f</a:t>
            </a:r>
            <a:endParaRPr lang="en-GB" sz="2800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05947" y="1637070"/>
            <a:ext cx="3151239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= </a:t>
            </a:r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* </a:t>
            </a:r>
            <a:r>
              <a:rPr lang="es-MX" sz="2000" b="0" dirty="0" err="1" smtClean="0">
                <a:latin typeface="Consolas" panose="020B0609020204030204" pitchFamily="49" charset="0"/>
              </a:rPr>
              <a:t>speed</a:t>
            </a:r>
            <a:r>
              <a:rPr lang="es-MX" sz="2000" b="0" dirty="0" smtClean="0">
                <a:latin typeface="Consolas" panose="020B0609020204030204" pitchFamily="49" charset="0"/>
              </a:rPr>
              <a:t>; </a:t>
            </a:r>
            <a:endParaRPr lang="en-GB" sz="20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Job System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25207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Burst Compiler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976986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 smtClean="0"/>
              <a:t>on.unity.com/ugsea518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4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to </a:t>
            </a:r>
            <a:r>
              <a:rPr lang="es-MX" dirty="0" err="1" smtClean="0"/>
              <a:t>achieve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614</Words>
  <Application>Microsoft Office PowerPoint</Application>
  <PresentationFormat>On-screen Show (16:9)</PresentationFormat>
  <Paragraphs>167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Consolas</vt:lpstr>
      <vt:lpstr>Roboto</vt:lpstr>
      <vt:lpstr>Roboto Black</vt:lpstr>
      <vt:lpstr>Roboto Light</vt:lpstr>
      <vt:lpstr>Roboto Thin</vt:lpstr>
      <vt:lpstr>White</vt:lpstr>
      <vt:lpstr>PowerPoint Presentation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What do we want to achieve?</vt:lpstr>
      <vt:lpstr>Performance</vt:lpstr>
      <vt:lpstr>PowerPoint Presentation</vt:lpstr>
      <vt:lpstr>ECS</vt:lpstr>
      <vt:lpstr>Entity</vt:lpstr>
      <vt:lpstr>Component</vt:lpstr>
      <vt:lpstr>System</vt:lpstr>
      <vt:lpstr>How do we code today?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I like it like this, what’s wrong?</vt:lpstr>
      <vt:lpstr>But you are modeling the real world</vt:lpstr>
      <vt:lpstr>The problem is that data is everywhere.</vt:lpstr>
      <vt:lpstr>Instantiate(minion)</vt:lpstr>
      <vt:lpstr>Can’t we fix it using arrays?</vt:lpstr>
      <vt:lpstr>PowerPoint Presentation</vt:lpstr>
      <vt:lpstr>We also need a way to access data in an ordered way.</vt:lpstr>
      <vt:lpstr>List&lt;Position&gt;  List&lt;speed&gt;</vt:lpstr>
      <vt:lpstr>DOD</vt:lpstr>
      <vt:lpstr>Design based in data, not the real world.</vt:lpstr>
      <vt:lpstr>ECS</vt:lpstr>
      <vt:lpstr>Entity</vt:lpstr>
      <vt:lpstr>Component</vt:lpstr>
      <vt:lpstr>System</vt:lpstr>
      <vt:lpstr>Entity</vt:lpstr>
      <vt:lpstr>Component</vt:lpstr>
      <vt:lpstr>System</vt:lpstr>
      <vt:lpstr>The Vehicle Example</vt:lpstr>
      <vt:lpstr>Entity</vt:lpstr>
      <vt:lpstr>Job System</vt:lpstr>
      <vt:lpstr>Burst Compiler</vt:lpstr>
      <vt:lpstr>on.unity.com/ugsea518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2018-05-08T02:24:42Z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